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97" r:id="rId2"/>
    <p:sldId id="258" r:id="rId3"/>
    <p:sldId id="259" r:id="rId4"/>
    <p:sldId id="263" r:id="rId5"/>
    <p:sldId id="307" r:id="rId6"/>
    <p:sldId id="309" r:id="rId7"/>
    <p:sldId id="308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74" r:id="rId22"/>
    <p:sldId id="275" r:id="rId23"/>
    <p:sldId id="276" r:id="rId24"/>
    <p:sldId id="300" r:id="rId25"/>
    <p:sldId id="299" r:id="rId26"/>
    <p:sldId id="277" r:id="rId27"/>
    <p:sldId id="289" r:id="rId28"/>
    <p:sldId id="279" r:id="rId29"/>
    <p:sldId id="280" r:id="rId30"/>
    <p:sldId id="281" r:id="rId31"/>
    <p:sldId id="303" r:id="rId32"/>
    <p:sldId id="306" r:id="rId33"/>
    <p:sldId id="305" r:id="rId34"/>
    <p:sldId id="304" r:id="rId35"/>
    <p:sldId id="282" r:id="rId36"/>
    <p:sldId id="283" r:id="rId37"/>
    <p:sldId id="302" r:id="rId38"/>
    <p:sldId id="285" r:id="rId39"/>
    <p:sldId id="286" r:id="rId40"/>
    <p:sldId id="296" r:id="rId41"/>
    <p:sldId id="287" r:id="rId42"/>
    <p:sldId id="288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76"/>
            <p14:sldId id="300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>
      <p:cViewPr varScale="1">
        <p:scale>
          <a:sx n="103" d="100"/>
          <a:sy n="103" d="100"/>
        </p:scale>
        <p:origin x="138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21.12.2020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21.12.2020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ref.ru/css/font-fac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 smtClean="0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Serif</a:t>
            </a:r>
            <a:r>
              <a:rPr lang="en-US" sz="2800" dirty="0" smtClean="0"/>
              <a:t> –</a:t>
            </a:r>
            <a:r>
              <a:rPr lang="ru-RU" sz="2800" dirty="0" smtClean="0"/>
              <a:t> шрифты с засечками (также известны как </a:t>
            </a:r>
            <a:r>
              <a:rPr lang="en-US" sz="2800" dirty="0" smtClean="0"/>
              <a:t>Antiqua</a:t>
            </a:r>
            <a:r>
              <a:rPr lang="ru-RU" sz="2800" dirty="0" smtClean="0"/>
              <a:t>), </a:t>
            </a:r>
            <a:endParaRPr lang="en-US" sz="2800" dirty="0" smtClean="0"/>
          </a:p>
          <a:p>
            <a:pPr algn="ctr"/>
            <a:r>
              <a:rPr lang="en-US" sz="2800" b="1" dirty="0" smtClean="0"/>
              <a:t>Sans </a:t>
            </a:r>
            <a:r>
              <a:rPr lang="en-US" sz="2800" b="1" dirty="0"/>
              <a:t>Serif </a:t>
            </a:r>
            <a:r>
              <a:rPr lang="en-US" sz="2800" dirty="0"/>
              <a:t>– </a:t>
            </a:r>
            <a:r>
              <a:rPr lang="ru-RU" sz="2800" dirty="0"/>
              <a:t>шрифты без </a:t>
            </a:r>
            <a:r>
              <a:rPr lang="ru-RU" sz="2800" dirty="0" smtClean="0"/>
              <a:t>засечек</a:t>
            </a:r>
            <a:r>
              <a:rPr lang="en-US" sz="2800" dirty="0" smtClean="0"/>
              <a:t> (</a:t>
            </a:r>
            <a:r>
              <a:rPr lang="ru-RU" sz="2800" dirty="0" smtClean="0"/>
              <a:t>также известны как </a:t>
            </a:r>
            <a:r>
              <a:rPr lang="en-US" sz="2800" dirty="0" smtClean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 smtClean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Monospace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</a:t>
            </a:r>
            <a:r>
              <a:rPr lang="ru-RU" sz="2400" dirty="0"/>
              <a:t>можно выделить «рукописные</a:t>
            </a:r>
            <a:r>
              <a:rPr lang="ru-RU" sz="2400" dirty="0" smtClean="0"/>
              <a:t>»</a:t>
            </a:r>
            <a:r>
              <a:rPr lang="en-US" sz="2400" dirty="0" smtClean="0"/>
              <a:t> (</a:t>
            </a:r>
            <a:r>
              <a:rPr lang="en-US" sz="2400" b="1" dirty="0" smtClean="0"/>
              <a:t>handwritten</a:t>
            </a:r>
            <a:r>
              <a:rPr lang="en-US" sz="2400" dirty="0" smtClean="0"/>
              <a:t>)</a:t>
            </a:r>
            <a:r>
              <a:rPr lang="ru-RU" sz="2400" dirty="0" smtClean="0"/>
              <a:t> </a:t>
            </a:r>
            <a:r>
              <a:rPr lang="ru-RU" sz="2400" dirty="0"/>
              <a:t>шрифты и «декоративные» которые относятся к общей группе </a:t>
            </a:r>
            <a:r>
              <a:rPr lang="en-US" sz="2400" b="1" dirty="0" smtClean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>
                <a:solidFill>
                  <a:srgbClr val="FFFF00"/>
                </a:solidFill>
              </a:rPr>
              <a:t>Шрифт</a:t>
            </a:r>
            <a:r>
              <a:rPr lang="ru-RU" sz="8000" b="1" dirty="0" smtClean="0"/>
              <a:t> – элемент функционала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</a:t>
            </a:r>
            <a:r>
              <a:rPr lang="ru-RU" sz="3200" b="1" dirty="0" smtClean="0">
                <a:hlinkClick r:id="rId3"/>
              </a:rPr>
              <a:t>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3. </a:t>
            </a:r>
            <a:r>
              <a:rPr lang="ru-RU" sz="8000" b="1" dirty="0" smtClean="0"/>
              <a:t>О </a:t>
            </a:r>
            <a:r>
              <a:rPr lang="ru-RU" sz="8000" b="1" dirty="0"/>
              <a:t>шрифтах</a:t>
            </a:r>
            <a:r>
              <a:rPr lang="en-US" sz="8000" b="1" dirty="0"/>
              <a:t> </a:t>
            </a:r>
            <a:r>
              <a:rPr lang="ru-RU" sz="8000" b="1" dirty="0" smtClean="0"/>
              <a:t>в вебе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Шрифты и экраны</a:t>
            </a:r>
            <a:endParaRPr lang="ru-RU" sz="2800" b="1" dirty="0"/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 smtClean="0"/>
              <a:t>отрисовывать</a:t>
            </a:r>
            <a:r>
              <a:rPr lang="ru-RU" dirty="0" smtClean="0"/>
              <a:t> засечки. На сегодня разрешающая способность экранов позволяет без особых проблем </a:t>
            </a:r>
            <a:r>
              <a:rPr lang="ru-RU" dirty="0" err="1" smtClean="0"/>
              <a:t>отрисовывать</a:t>
            </a:r>
            <a:r>
              <a:rPr lang="ru-RU" dirty="0" smtClean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1. О </a:t>
            </a:r>
            <a:r>
              <a:rPr lang="ru-RU" sz="8000" b="1" dirty="0"/>
              <a:t>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4. </a:t>
            </a:r>
            <a:r>
              <a:rPr lang="ru-RU" sz="8000" b="1" dirty="0" smtClean="0"/>
              <a:t>Шрифты и </a:t>
            </a:r>
            <a:r>
              <a:rPr lang="en-US" sz="8000" b="1" dirty="0" smtClean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Задание шрифта</a:t>
            </a:r>
            <a:r>
              <a:rPr lang="en-US" sz="4000" b="1" dirty="0" smtClean="0"/>
              <a:t> </a:t>
            </a:r>
            <a:r>
              <a:rPr lang="ru-RU" sz="4000" b="1" dirty="0" smtClean="0"/>
              <a:t>в </a:t>
            </a:r>
            <a:r>
              <a:rPr lang="en-US" sz="4000" b="1" dirty="0" smtClean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помощи свойства </a:t>
            </a:r>
            <a:r>
              <a:rPr lang="en-US" sz="2000" b="1" dirty="0" smtClean="0">
                <a:solidFill>
                  <a:srgbClr val="00B050"/>
                </a:solidFill>
              </a:rPr>
              <a:t>font-family</a:t>
            </a:r>
            <a:r>
              <a:rPr lang="en-US" sz="2000" dirty="0" smtClean="0"/>
              <a:t> </a:t>
            </a:r>
            <a:r>
              <a:rPr lang="ru-RU" sz="2000" dirty="0" smtClean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 smtClean="0"/>
              <a:t> </a:t>
            </a:r>
            <a:r>
              <a:rPr lang="en-US" sz="2000" b="1" dirty="0" smtClean="0"/>
              <a:t>font-style</a:t>
            </a:r>
            <a:r>
              <a:rPr lang="en-US" sz="2000" dirty="0" smtClean="0"/>
              <a:t>,</a:t>
            </a:r>
            <a:r>
              <a:rPr lang="en-US" sz="2000" b="1" dirty="0" smtClean="0"/>
              <a:t> font-weight</a:t>
            </a:r>
            <a:r>
              <a:rPr lang="en-US" sz="2000" dirty="0" smtClean="0"/>
              <a:t>,</a:t>
            </a:r>
            <a:r>
              <a:rPr lang="en-US" sz="2000" b="1" dirty="0" smtClean="0"/>
              <a:t> font-size</a:t>
            </a:r>
            <a:r>
              <a:rPr lang="en-US" sz="2000" dirty="0" smtClean="0"/>
              <a:t>,</a:t>
            </a:r>
            <a:r>
              <a:rPr lang="en-US" sz="2000" b="1" dirty="0" smtClean="0"/>
              <a:t> line-height </a:t>
            </a:r>
            <a:r>
              <a:rPr lang="ru-RU" sz="2000" dirty="0" smtClean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 smtClean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webref.ru/css/font-family</a:t>
            </a:r>
            <a:endParaRPr lang="en-US" sz="1600" b="1" dirty="0" smtClean="0"/>
          </a:p>
          <a:p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webref.ru/css/font-style</a:t>
            </a:r>
            <a:endParaRPr lang="en-US" sz="1600" b="1" dirty="0" smtClean="0"/>
          </a:p>
          <a:p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webref.ru/css/font-weight</a:t>
            </a:r>
            <a:endParaRPr lang="en-US" sz="1600" b="1" dirty="0" smtClean="0"/>
          </a:p>
          <a:p>
            <a:r>
              <a:rPr lang="en-US" sz="1600" b="1" dirty="0">
                <a:hlinkClick r:id="rId6"/>
              </a:rPr>
              <a:t>https://</a:t>
            </a:r>
            <a:r>
              <a:rPr lang="en-US" sz="1600" b="1" dirty="0" smtClean="0">
                <a:hlinkClick r:id="rId6"/>
              </a:rPr>
              <a:t>webref.ru/css/font-size</a:t>
            </a:r>
            <a:endParaRPr lang="en-US" sz="1600" b="1" dirty="0" smtClean="0"/>
          </a:p>
          <a:p>
            <a:r>
              <a:rPr lang="en-US" sz="1600" b="1" dirty="0">
                <a:hlinkClick r:id="rId7"/>
              </a:rPr>
              <a:t>https://</a:t>
            </a:r>
            <a:r>
              <a:rPr lang="en-US" sz="1600" b="1" dirty="0" smtClean="0">
                <a:hlinkClick r:id="rId7"/>
              </a:rPr>
              <a:t>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Задание шрифта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</a:t>
            </a:r>
            <a:r>
              <a:rPr lang="en-US" sz="3600" b="1" dirty="0" smtClean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Свойство </a:t>
            </a:r>
            <a:r>
              <a:rPr lang="en-US" sz="2000" b="1" dirty="0" smtClean="0"/>
              <a:t>font-weight</a:t>
            </a:r>
            <a:r>
              <a:rPr lang="en-US" sz="2000" dirty="0" smtClean="0"/>
              <a:t> </a:t>
            </a:r>
            <a:r>
              <a:rPr lang="ru-RU" sz="2000" dirty="0" smtClean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 smtClean="0"/>
              <a:t>100</a:t>
            </a:r>
            <a:r>
              <a:rPr lang="ru-RU" sz="2000" dirty="0" smtClean="0"/>
              <a:t> до </a:t>
            </a:r>
            <a:r>
              <a:rPr lang="ru-RU" sz="2000" b="1" dirty="0" smtClean="0"/>
              <a:t>900</a:t>
            </a:r>
            <a:r>
              <a:rPr lang="ru-RU" sz="2000" dirty="0" smtClean="0"/>
              <a:t>. Также возможно использовать заложенные константы </a:t>
            </a:r>
            <a:r>
              <a:rPr lang="en-US" sz="2000" dirty="0" smtClean="0"/>
              <a:t>(</a:t>
            </a:r>
            <a:r>
              <a:rPr lang="en-US" sz="2000" i="1" dirty="0" smtClean="0"/>
              <a:t>bold, bolder, lighter, normal</a:t>
            </a:r>
            <a:r>
              <a:rPr lang="en-US" sz="2000" dirty="0" smtClean="0"/>
              <a:t>).</a:t>
            </a:r>
            <a:r>
              <a:rPr lang="ru-RU" sz="2000" dirty="0" smtClean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2"/>
              </a:rPr>
              <a:t>https</a:t>
            </a:r>
            <a:r>
              <a:rPr lang="en-US" sz="1600" b="1" dirty="0">
                <a:hlinkClick r:id="rId2"/>
              </a:rPr>
              <a:t>://</a:t>
            </a:r>
            <a:r>
              <a:rPr lang="en-US" sz="1600" b="1" dirty="0" smtClean="0">
                <a:hlinkClick r:id="rId2"/>
              </a:rPr>
              <a:t>webref.ru/css/font-weight</a:t>
            </a:r>
            <a:endParaRPr lang="en-US" sz="1600" b="1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5. </a:t>
            </a:r>
            <a:r>
              <a:rPr lang="ru-RU" sz="6600" b="1" dirty="0" smtClean="0"/>
              <a:t>Подключение шрифта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58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352584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6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Директива </a:t>
            </a:r>
            <a:r>
              <a:rPr lang="en-US" sz="3600" b="1" dirty="0" smtClean="0"/>
              <a:t>@font-face</a:t>
            </a:r>
            <a:endParaRPr lang="ru-RU" sz="36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60750" y="5440993"/>
            <a:ext cx="4224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webref.ru/css/font-face</a:t>
            </a:r>
            <a:endParaRPr lang="en-US" sz="24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12192000" cy="4394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6638" y="5440993"/>
            <a:ext cx="710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Директива </a:t>
            </a:r>
            <a:r>
              <a:rPr lang="en-US" sz="2000" b="1" dirty="0" smtClean="0"/>
              <a:t>@font-face </a:t>
            </a:r>
            <a:r>
              <a:rPr lang="ru-RU" sz="2000" dirty="0" smtClean="0"/>
              <a:t>«</a:t>
            </a:r>
            <a:r>
              <a:rPr lang="ru-RU" sz="2000" i="1" dirty="0" smtClean="0"/>
              <a:t>подключает</a:t>
            </a:r>
            <a:r>
              <a:rPr lang="ru-RU" sz="2000" dirty="0" smtClean="0"/>
              <a:t>» шрифт из указанного файла, и конфигурирует его (задаёт для каких начертаний его нужно применять).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37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6</a:t>
            </a:r>
            <a:r>
              <a:rPr lang="en-US" sz="8000" b="1" dirty="0" smtClean="0"/>
              <a:t>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7. CSS </a:t>
            </a:r>
            <a:r>
              <a:rPr lang="ru-RU" sz="6000" b="1" dirty="0" smtClean="0"/>
              <a:t>Библиотека</a:t>
            </a:r>
            <a:endParaRPr lang="en-US" sz="6000" b="1" dirty="0" smtClean="0"/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8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Единица </a:t>
            </a:r>
            <a:br>
              <a:rPr lang="ru-RU" sz="7200" b="1" dirty="0" smtClean="0"/>
            </a:br>
            <a:r>
              <a:rPr lang="ru-RU" sz="7200" b="1" dirty="0" smtClean="0"/>
              <a:t>измерения </a:t>
            </a:r>
            <a:r>
              <a:rPr lang="en-US" sz="7200" b="1" dirty="0" smtClean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Единицы измерения </a:t>
            </a:r>
            <a:r>
              <a:rPr lang="en-US" sz="4400" b="1" dirty="0" smtClean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REM</a:t>
            </a:r>
            <a:r>
              <a:rPr lang="en-US" sz="2800" dirty="0" smtClean="0"/>
              <a:t> </a:t>
            </a:r>
            <a:r>
              <a:rPr lang="en-US" sz="2800" dirty="0" smtClean="0"/>
              <a:t>(</a:t>
            </a:r>
            <a:r>
              <a:rPr lang="en-US" sz="2800" b="1" dirty="0" smtClean="0"/>
              <a:t>r</a:t>
            </a:r>
            <a:r>
              <a:rPr lang="en-US" sz="2800" dirty="0" smtClean="0"/>
              <a:t>oot el</a:t>
            </a:r>
            <a:r>
              <a:rPr lang="en-US" sz="2800" b="1" dirty="0" smtClean="0"/>
              <a:t>em</a:t>
            </a:r>
            <a:r>
              <a:rPr lang="en-US" sz="2800" dirty="0" smtClean="0"/>
              <a:t>ent)</a:t>
            </a:r>
            <a:r>
              <a:rPr lang="en-US" sz="2800" dirty="0" smtClean="0"/>
              <a:t>– </a:t>
            </a:r>
            <a:r>
              <a:rPr lang="ru-RU" sz="2800" dirty="0" smtClean="0"/>
              <a:t>относительная единица измерения которая рассчитывается относительно размера который </a:t>
            </a:r>
            <a:r>
              <a:rPr lang="ru-RU" sz="2800" dirty="0" smtClean="0"/>
              <a:t>задан </a:t>
            </a:r>
            <a:r>
              <a:rPr lang="ru-RU" sz="2800" dirty="0" smtClean="0"/>
              <a:t>в свойстве</a:t>
            </a:r>
            <a:r>
              <a:rPr lang="ru-RU" sz="2800" dirty="0" smtClean="0"/>
              <a:t> </a:t>
            </a:r>
            <a:r>
              <a:rPr lang="en-US" sz="2800" b="1" dirty="0" smtClean="0"/>
              <a:t>font-size</a:t>
            </a:r>
            <a:r>
              <a:rPr lang="en-US" sz="2800" dirty="0" smtClean="0"/>
              <a:t> </a:t>
            </a:r>
            <a:r>
              <a:rPr lang="ru-RU" sz="2800" dirty="0" smtClean="0"/>
              <a:t>у тега </a:t>
            </a:r>
            <a:r>
              <a:rPr lang="en-US" sz="2800" b="1" dirty="0" smtClean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9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Переменные в </a:t>
            </a:r>
            <a:r>
              <a:rPr lang="en-US" sz="7200" b="1" dirty="0" smtClean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Переменные</a:t>
            </a:r>
            <a:r>
              <a:rPr lang="en-US" sz="4400" b="1" dirty="0" smtClean="0"/>
              <a:t> (</a:t>
            </a:r>
            <a:r>
              <a:rPr lang="en-US" sz="4400" b="1" dirty="0" smtClean="0">
                <a:solidFill>
                  <a:srgbClr val="00B050"/>
                </a:solidFill>
              </a:rPr>
              <a:t>variables</a:t>
            </a:r>
            <a:r>
              <a:rPr lang="en-US" sz="4400" b="1" dirty="0" smtClean="0"/>
              <a:t>)</a:t>
            </a:r>
            <a:r>
              <a:rPr lang="ru-RU" sz="4400" b="1" dirty="0" smtClean="0"/>
              <a:t> в </a:t>
            </a:r>
            <a:r>
              <a:rPr lang="en-US" sz="4400" b="1" dirty="0" smtClean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ru-RU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medium.com/devschacht/3a5dc6193857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Переменные</a:t>
            </a:r>
            <a:r>
              <a:rPr lang="en-US" sz="2200" dirty="0" smtClean="0"/>
              <a:t> (</a:t>
            </a:r>
            <a:r>
              <a:rPr lang="en-US" sz="2200" i="1" dirty="0" smtClean="0"/>
              <a:t>variables</a:t>
            </a:r>
            <a:r>
              <a:rPr lang="en-US" sz="2200" dirty="0" smtClean="0"/>
              <a:t>)</a:t>
            </a:r>
            <a:r>
              <a:rPr lang="ru-RU" sz="2200" dirty="0" smtClean="0"/>
              <a:t> в </a:t>
            </a:r>
            <a:r>
              <a:rPr lang="en-US" sz="2200" b="1" dirty="0" smtClean="0"/>
              <a:t>CSS </a:t>
            </a:r>
            <a:r>
              <a:rPr lang="ru-RU" sz="2200" dirty="0" smtClean="0"/>
              <a:t>позволяют уменьшит дублирование значений свойств. </a:t>
            </a:r>
            <a:r>
              <a:rPr lang="ru-RU" sz="2200" b="1" dirty="0" smtClean="0"/>
              <a:t>Переменные</a:t>
            </a:r>
            <a:r>
              <a:rPr lang="ru-RU" sz="2200" dirty="0" smtClean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 smtClean="0"/>
            </a:br>
            <a:r>
              <a:rPr lang="ru-RU" sz="2200" i="1" dirty="0" smtClean="0"/>
              <a:t>Не путайте с единицей измерения </a:t>
            </a:r>
            <a:r>
              <a:rPr lang="en-US" sz="2200" b="1" i="1" dirty="0" smtClean="0"/>
              <a:t>rem</a:t>
            </a:r>
            <a:r>
              <a:rPr lang="ru-RU" sz="2200" i="1" dirty="0" smtClean="0"/>
              <a:t>, её функционирование никак не связана с переменными.</a:t>
            </a:r>
            <a:endParaRPr lang="ru-RU" sz="2200" b="1" i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</a:t>
            </a:r>
            <a:r>
              <a:rPr lang="ru-RU" sz="2800" i="1" dirty="0" smtClean="0"/>
              <a:t>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Подробнее о </a:t>
            </a:r>
            <a:r>
              <a:rPr lang="en-US" sz="3200" b="1" dirty="0" smtClean="0"/>
              <a:t>REM</a:t>
            </a:r>
            <a:r>
              <a:rPr lang="ru-RU" sz="3200" b="1" dirty="0" smtClean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Подсказка</a:t>
            </a:r>
            <a:r>
              <a:rPr lang="uk-UA" sz="2800" dirty="0" smtClean="0"/>
              <a:t>, </a:t>
            </a:r>
            <a:r>
              <a:rPr lang="ru-RU" sz="2800" b="1" dirty="0" smtClean="0"/>
              <a:t>использованы</a:t>
            </a:r>
            <a:r>
              <a:rPr lang="uk-UA" sz="2800" b="1" dirty="0" smtClean="0"/>
              <a:t> </a:t>
            </a:r>
            <a:r>
              <a:rPr lang="ru-RU" sz="2800" b="1" dirty="0" smtClean="0"/>
              <a:t>шрифты</a:t>
            </a:r>
            <a:r>
              <a:rPr lang="uk-UA" sz="2800" i="1" dirty="0" smtClean="0"/>
              <a:t>: </a:t>
            </a:r>
            <a:r>
              <a:rPr lang="en-US" sz="2800" i="1" dirty="0"/>
              <a:t>Alfa Slab One, Cairo, Carter One, Caveat, Cookie, DM Mono, Mali, </a:t>
            </a:r>
            <a:r>
              <a:rPr lang="en-US" sz="2800" i="1" dirty="0" smtClean="0"/>
              <a:t>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</a:t>
            </a:r>
            <a:r>
              <a:rPr lang="en-US" sz="66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</a:t>
            </a:r>
            <a:r>
              <a:rPr lang="en-US" sz="2800" b="1" i="1" dirty="0" err="1" smtClean="0"/>
              <a:t>nicode</a:t>
            </a:r>
            <a:r>
              <a:rPr lang="en-US" sz="2800" b="1" i="1" dirty="0" smtClean="0"/>
              <a:t>-</a:t>
            </a:r>
            <a:r>
              <a:rPr lang="ru-RU" sz="2800" b="1" i="1" dirty="0" smtClean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</a:t>
            </a:r>
            <a:r>
              <a:rPr lang="ru-RU" sz="4000" b="1" dirty="0" smtClean="0"/>
              <a:t>определением </a:t>
            </a:r>
            <a:br>
              <a:rPr lang="ru-RU" sz="4000" b="1" dirty="0" smtClean="0"/>
            </a:br>
            <a:r>
              <a:rPr lang="ru-RU" sz="4000" b="1" dirty="0" smtClean="0"/>
              <a:t>кодировки,  </a:t>
            </a:r>
            <a:r>
              <a:rPr lang="uk-UA" sz="4000" b="1" dirty="0" smtClean="0"/>
              <a:t>м</a:t>
            </a:r>
            <a:r>
              <a:rPr lang="ru-RU" sz="4000" b="1" dirty="0" smtClean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 smtClean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Еще подсказка</a:t>
            </a:r>
            <a:r>
              <a:rPr lang="ru-RU" sz="2400" b="1" dirty="0"/>
              <a:t>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</a:t>
            </a:r>
            <a:r>
              <a:rPr lang="uk-UA" sz="2400" dirty="0" smtClean="0"/>
              <a:t>10</a:t>
            </a:r>
            <a:r>
              <a:rPr lang="en-US" sz="2400" dirty="0" smtClean="0"/>
              <a:t>0vh</a:t>
            </a:r>
            <a:r>
              <a:rPr lang="uk-UA" sz="2400" dirty="0" smtClean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 smtClean="0">
                <a:solidFill>
                  <a:srgbClr val="C00000"/>
                </a:solidFill>
              </a:rPr>
              <a:t>Это</a:t>
            </a:r>
            <a:r>
              <a:rPr lang="uk-UA" sz="2400" b="1" dirty="0" smtClean="0">
                <a:solidFill>
                  <a:srgbClr val="C00000"/>
                </a:solidFill>
              </a:rPr>
              <a:t> просто </a:t>
            </a:r>
            <a:r>
              <a:rPr lang="uk-UA" sz="2400" b="1" dirty="0" err="1" smtClean="0">
                <a:solidFill>
                  <a:srgbClr val="C00000"/>
                </a:solidFill>
              </a:rPr>
              <a:t>подсказка</a:t>
            </a:r>
            <a:r>
              <a:rPr lang="uk-UA" sz="2400" dirty="0" smtClean="0"/>
              <a:t>, </a:t>
            </a:r>
            <a:r>
              <a:rPr lang="uk-UA" sz="2400" dirty="0" err="1" smtClean="0"/>
              <a:t>демонстрация</a:t>
            </a:r>
            <a:r>
              <a:rPr lang="uk-UA" sz="2400" dirty="0" smtClean="0"/>
              <a:t> того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структурно </a:t>
            </a:r>
            <a:r>
              <a:rPr lang="uk-UA" sz="2400" dirty="0" err="1" smtClean="0"/>
              <a:t>выглядит</a:t>
            </a:r>
            <a:r>
              <a:rPr lang="uk-UA" sz="2400" dirty="0" smtClean="0"/>
              <a:t> </a:t>
            </a:r>
            <a:r>
              <a:rPr lang="uk-UA" sz="2400" dirty="0" err="1" smtClean="0"/>
              <a:t>страница</a:t>
            </a:r>
            <a:r>
              <a:rPr lang="uk-UA" sz="2400" dirty="0" smtClean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 smtClean="0"/>
              <a:t>CSS</a:t>
            </a:r>
            <a:r>
              <a:rPr lang="ru-RU" sz="3300" b="1" dirty="0"/>
              <a:t> </a:t>
            </a:r>
            <a:r>
              <a:rPr lang="ru-RU" sz="3300" b="1" dirty="0" smtClean="0"/>
              <a:t>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 smtClean="0">
                <a:solidFill>
                  <a:srgbClr val="00B050"/>
                </a:solidFill>
              </a:rPr>
              <a:t>CSS </a:t>
            </a:r>
            <a:r>
              <a:rPr lang="ru-RU" sz="2400" b="1" dirty="0" smtClean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2. Unicode </a:t>
            </a:r>
            <a:r>
              <a:rPr lang="uk-UA" sz="7200" b="1" dirty="0" smtClean="0"/>
              <a:t>символ</a:t>
            </a:r>
            <a:r>
              <a:rPr lang="ru-RU" sz="7200" b="1" dirty="0" smtClean="0"/>
              <a:t>ы / </a:t>
            </a:r>
            <a:r>
              <a:rPr lang="en-US" sz="7200" b="1" dirty="0" smtClean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</a:t>
            </a:r>
            <a:r>
              <a:rPr lang="ru-RU" sz="3600" b="1" dirty="0" smtClean="0"/>
              <a:t>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Подготовьте разметку на основе таких команд </a:t>
            </a:r>
            <a:r>
              <a:rPr lang="en-US" sz="3200" b="1" dirty="0" smtClean="0"/>
              <a:t>Emmet</a:t>
            </a:r>
            <a:r>
              <a:rPr lang="en-US" sz="3200" dirty="0" smtClean="0"/>
              <a:t>’</a:t>
            </a:r>
            <a:r>
              <a:rPr lang="uk-UA" sz="3200" dirty="0" smtClean="0"/>
              <a:t>а</a:t>
            </a:r>
            <a:r>
              <a:rPr lang="en-US" sz="3200" dirty="0" smtClean="0"/>
              <a:t> </a:t>
            </a:r>
            <a:r>
              <a:rPr lang="uk-UA" sz="3200" dirty="0" smtClean="0"/>
              <a:t>в </a:t>
            </a:r>
            <a:r>
              <a:rPr lang="en-US" sz="3200" b="1" dirty="0" err="1" smtClean="0"/>
              <a:t>VSCode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uk-UA" sz="3200" dirty="0" smtClean="0"/>
              <a:t>команд</a:t>
            </a:r>
            <a:r>
              <a:rPr lang="ru-RU" sz="3200" dirty="0" smtClean="0"/>
              <a:t>ы выполняются по одной</a:t>
            </a:r>
            <a:r>
              <a:rPr lang="en-US" sz="3200" dirty="0" smtClean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Например: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2. О шрифтах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</TotalTime>
  <Words>724</Words>
  <Application>Microsoft Office PowerPoint</Application>
  <PresentationFormat>Широкоэкранный</PresentationFormat>
  <Paragraphs>105</Paragraphs>
  <Slides>42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2020-12-21T20:32:00Z</dcterms:modified>
</cp:coreProperties>
</file>